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7" y="2715911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 41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42" name="Shape 4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Shape 5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Shape 52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265500" y="2769000"/>
            <a:ext cx="4045199" cy="12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61" name="Shape 6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25" y="963300"/>
            <a:ext cx="3142773" cy="15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8598" y="1068275"/>
            <a:ext cx="3846348" cy="18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313125" y="3638600"/>
            <a:ext cx="4639499" cy="87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BIG DATA FRAMEWORKS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6974225" y="3638600"/>
            <a:ext cx="3294899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Alberto Moraga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Javier Cia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Jorge Benitez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SPARK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7574" y="1821136"/>
            <a:ext cx="5268075" cy="2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174" y="1256250"/>
            <a:ext cx="5536075" cy="367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500" y="-52726"/>
            <a:ext cx="3170050" cy="15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688350" y="2152350"/>
            <a:ext cx="81317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s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Criterios de comparación y evaluación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A: General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A.1: Funcionalidad: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Alta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A.2: Código abierto: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A.3: Costos: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Bajo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A.4: Compatibilidad: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A.5: Escalabilidad: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Buena</a:t>
            </a:r>
          </a:p>
          <a:p>
            <a:pPr indent="0" lvl="8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A.1: Funcionalidad: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A.2: Código abierto: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A.3: Costos: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Alto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A.4: Compatibilidad: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A.5: Escalabilidad: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Buena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hadoop"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144" y="3788694"/>
            <a:ext cx="772477" cy="78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pache spark" id="173" name="Shape 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8044" y="3648087"/>
            <a:ext cx="2026919" cy="135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B: Técnico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B.1: Procesamiento: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Por lotes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B.2: Rapidez: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B.3: Implementación: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B.4: Recuperación: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0" lvl="8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Shape 180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B.1: Procesamiento: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Híbrido (por lotes y de flujo)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B.2: Rapidez: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Alta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B.3: Implementación: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B.4: Recuperación: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hadoop"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144" y="3788694"/>
            <a:ext cx="772477" cy="78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pache spark" id="182" name="Shape 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8044" y="3648087"/>
            <a:ext cx="2026919" cy="135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B: Técnico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B.5: Rendimiento: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Alto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B.6: Seguridad: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Alta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B.7: Tolerancia a fallos: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B.8: Lenguaje: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</a:p>
          <a:p>
            <a:pPr indent="0" lvl="8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B.5: Rendimiento: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Alto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B.6: Seguridad: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B.7: Tolerancia a fallos: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B.8: Lenguaje: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Java, Scala, Python, R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hadoop"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144" y="3788694"/>
            <a:ext cx="772477" cy="78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pache spark" id="191" name="Shape 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8044" y="3648087"/>
            <a:ext cx="2026919" cy="135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B: Técnico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B.9: Sistema operativo: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 cruzada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B.10: Aprendizaje automático: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B.11: Portable: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</a:p>
          <a:p>
            <a:pPr indent="0" lvl="8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B.9: Sistema operativo: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Windows, OS X, Linux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B.10: Aprendizaje automático: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B.11: Portable: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hadoop"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144" y="3788694"/>
            <a:ext cx="772477" cy="78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pache spark" id="200" name="Shape 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8044" y="3648087"/>
            <a:ext cx="2026919" cy="135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C: Utilización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C.1: Almacenamiento: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C.2: Productividad: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Mala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C.3: Usabilidad: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C.4: Gráficos: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</a:p>
          <a:p>
            <a:pPr indent="0" lvl="8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C.1: Almacenamiento: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C.2: Productividad: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Buena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C.3: Usabilidad: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C.4: Gráficos: </a:t>
            </a:r>
            <a:r>
              <a:rPr b="1" i="0" lang="es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sultado de imagen de hadoop"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144" y="3788694"/>
            <a:ext cx="772477" cy="78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pache spark" id="209" name="Shape 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8044" y="3648087"/>
            <a:ext cx="2026919" cy="135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25" y="2166550"/>
            <a:ext cx="35814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250" y="1916862"/>
            <a:ext cx="4955574" cy="240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124" y="304800"/>
            <a:ext cx="1745225" cy="17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0475" y="304800"/>
            <a:ext cx="1616575" cy="16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Recomendaciones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Banco Chino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50" y="1151075"/>
            <a:ext cx="2373275" cy="12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825" y="3259586"/>
            <a:ext cx="2373274" cy="11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4604" y="1073561"/>
            <a:ext cx="2414793" cy="13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0574" y="889000"/>
            <a:ext cx="1612674" cy="161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3996287" y="3569850"/>
            <a:ext cx="994200" cy="8412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44175" y="2298325"/>
            <a:ext cx="8298425" cy="759375"/>
          </a:xfrm>
          <a:custGeom>
            <a:pathLst>
              <a:path extrusionOk="0" h="30375" w="331937">
                <a:moveTo>
                  <a:pt x="0" y="0"/>
                </a:moveTo>
                <a:cubicBezTo>
                  <a:pt x="0" y="5586"/>
                  <a:pt x="3179" y="11561"/>
                  <a:pt x="7648" y="14914"/>
                </a:cubicBezTo>
                <a:cubicBezTo>
                  <a:pt x="12998" y="18927"/>
                  <a:pt x="20845" y="17591"/>
                  <a:pt x="27534" y="17591"/>
                </a:cubicBezTo>
                <a:cubicBezTo>
                  <a:pt x="35186" y="17591"/>
                  <a:pt x="42826" y="18356"/>
                  <a:pt x="50479" y="18356"/>
                </a:cubicBezTo>
                <a:cubicBezTo>
                  <a:pt x="56392" y="18356"/>
                  <a:pt x="62216" y="16897"/>
                  <a:pt x="68070" y="16061"/>
                </a:cubicBezTo>
                <a:cubicBezTo>
                  <a:pt x="82491" y="14000"/>
                  <a:pt x="97267" y="16905"/>
                  <a:pt x="111666" y="19121"/>
                </a:cubicBezTo>
                <a:cubicBezTo>
                  <a:pt x="122249" y="20749"/>
                  <a:pt x="133163" y="18172"/>
                  <a:pt x="143789" y="19503"/>
                </a:cubicBezTo>
                <a:cubicBezTo>
                  <a:pt x="148141" y="20047"/>
                  <a:pt x="148339" y="27105"/>
                  <a:pt x="151437" y="30211"/>
                </a:cubicBezTo>
                <a:cubicBezTo>
                  <a:pt x="152092" y="30868"/>
                  <a:pt x="151724" y="28329"/>
                  <a:pt x="152202" y="27534"/>
                </a:cubicBezTo>
                <a:cubicBezTo>
                  <a:pt x="153375" y="25578"/>
                  <a:pt x="153436" y="22782"/>
                  <a:pt x="155261" y="21415"/>
                </a:cubicBezTo>
                <a:cubicBezTo>
                  <a:pt x="159546" y="18202"/>
                  <a:pt x="165967" y="21033"/>
                  <a:pt x="171323" y="21033"/>
                </a:cubicBezTo>
                <a:cubicBezTo>
                  <a:pt x="198361" y="21033"/>
                  <a:pt x="225356" y="18356"/>
                  <a:pt x="252395" y="18356"/>
                </a:cubicBezTo>
                <a:cubicBezTo>
                  <a:pt x="267490" y="18356"/>
                  <a:pt x="282457" y="15535"/>
                  <a:pt x="297520" y="14532"/>
                </a:cubicBezTo>
                <a:cubicBezTo>
                  <a:pt x="306424" y="13939"/>
                  <a:pt x="315708" y="17366"/>
                  <a:pt x="324289" y="14914"/>
                </a:cubicBezTo>
                <a:cubicBezTo>
                  <a:pt x="329660" y="13378"/>
                  <a:pt x="331937" y="5586"/>
                  <a:pt x="33193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pic>
        <p:nvPicPr>
          <p:cNvPr id="234" name="Shape 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5225" y="2878874"/>
            <a:ext cx="4596425" cy="22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688350" y="2152350"/>
            <a:ext cx="8131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/>
              <a:t>Proyecto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Empresa de paquetería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749" y="3833175"/>
            <a:ext cx="2514500" cy="12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972" y="1203662"/>
            <a:ext cx="1807803" cy="1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2142" y="1170200"/>
            <a:ext cx="2197958" cy="16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75" y="1019175"/>
            <a:ext cx="27813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950" y="907100"/>
            <a:ext cx="29908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Descripción de las tecnologías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Hadoop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39775" y="1093700"/>
            <a:ext cx="8088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Apache Hadoop es un framework que permite el tratamiento distribuido de grandes cantidades de datos y trabajar con miles de máquinas de forma distribuida</a:t>
            </a:r>
            <a:br>
              <a:rPr lang="es"/>
            </a:br>
            <a:br>
              <a:rPr lang="es"/>
            </a:br>
          </a:p>
        </p:txBody>
      </p:sp>
      <p:grpSp>
        <p:nvGrpSpPr>
          <p:cNvPr id="101" name="Shape 101"/>
          <p:cNvGrpSpPr/>
          <p:nvPr/>
        </p:nvGrpSpPr>
        <p:grpSpPr>
          <a:xfrm>
            <a:off x="666815" y="1743916"/>
            <a:ext cx="7633916" cy="3269435"/>
            <a:chOff x="0" y="2098"/>
            <a:chExt cx="10418883" cy="4770112"/>
          </a:xfrm>
        </p:grpSpPr>
        <p:sp>
          <p:nvSpPr>
            <p:cNvPr id="102" name="Shape 102"/>
            <p:cNvSpPr/>
            <p:nvPr/>
          </p:nvSpPr>
          <p:spPr>
            <a:xfrm rot="5400000">
              <a:off x="6717933" y="-2873320"/>
              <a:ext cx="733800" cy="6668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D3EA">
                <a:alpha val="89800"/>
              </a:srgbClr>
            </a:solidFill>
            <a:ln cap="flat" cmpd="sng" w="12700">
              <a:solidFill>
                <a:srgbClr val="CCD3EA">
                  <a:alpha val="89800"/>
                </a:srgbClr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3750798" y="129653"/>
              <a:ext cx="6632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25" rIns="45725" tIns="22850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b="0" i="0" lang="e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Está diseñado para ejecutarse en equipos de bajo coste formando clústeres.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0" y="2097"/>
              <a:ext cx="3750900" cy="917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44779" y="46877"/>
              <a:ext cx="36612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74300" rIns="74300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Económico</a:t>
              </a:r>
            </a:p>
          </p:txBody>
        </p:sp>
        <p:sp>
          <p:nvSpPr>
            <p:cNvPr id="106" name="Shape 106"/>
            <p:cNvSpPr/>
            <p:nvPr/>
          </p:nvSpPr>
          <p:spPr>
            <a:xfrm rot="5400000">
              <a:off x="6717933" y="-1910142"/>
              <a:ext cx="733800" cy="6668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D3EA">
                <a:alpha val="89800"/>
              </a:srgbClr>
            </a:solidFill>
            <a:ln cap="flat" cmpd="sng" w="12700">
              <a:solidFill>
                <a:srgbClr val="CCD3EA">
                  <a:alpha val="89800"/>
                </a:srgbClr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3750798" y="1092830"/>
              <a:ext cx="6632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25" rIns="45725" tIns="22850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b="0" i="0" lang="e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 se necesita más poder de procesamiento o capacidad de almacenamiento solo hay que añadir más nodos al clúster de forma sencilla.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0" y="965275"/>
              <a:ext cx="3750900" cy="917399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44779" y="1010054"/>
              <a:ext cx="36612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74300" rIns="74300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Escalable</a:t>
              </a:r>
            </a:p>
          </p:txBody>
        </p:sp>
        <p:sp>
          <p:nvSpPr>
            <p:cNvPr id="110" name="Shape 110"/>
            <p:cNvSpPr/>
            <p:nvPr/>
          </p:nvSpPr>
          <p:spPr>
            <a:xfrm rot="5400000">
              <a:off x="6717933" y="-946963"/>
              <a:ext cx="733800" cy="6668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D3EA">
                <a:alpha val="89800"/>
              </a:srgbClr>
            </a:solidFill>
            <a:ln cap="flat" cmpd="sng" w="12700">
              <a:solidFill>
                <a:srgbClr val="CCD3EA">
                  <a:alpha val="89800"/>
                </a:srgbClr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3750798" y="2056009"/>
              <a:ext cx="6632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25" rIns="45725" tIns="22850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b="0" i="0" lang="e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Hadoop distribuye los datos y los procesa en paralelo en los nodos donde los datos se encuentran localizados</a:t>
              </a:r>
            </a:p>
          </p:txBody>
        </p:sp>
        <p:sp>
          <p:nvSpPr>
            <p:cNvPr id="112" name="Shape 112"/>
            <p:cNvSpPr/>
            <p:nvPr/>
          </p:nvSpPr>
          <p:spPr>
            <a:xfrm>
              <a:off x="0" y="1928453"/>
              <a:ext cx="3750900" cy="917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44779" y="1973233"/>
              <a:ext cx="36612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74300" rIns="74300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Eficiente</a:t>
              </a:r>
            </a:p>
          </p:txBody>
        </p:sp>
        <p:sp>
          <p:nvSpPr>
            <p:cNvPr id="114" name="Shape 114"/>
            <p:cNvSpPr/>
            <p:nvPr/>
          </p:nvSpPr>
          <p:spPr>
            <a:xfrm rot="5400000">
              <a:off x="6717933" y="16213"/>
              <a:ext cx="733800" cy="6668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D3EA">
                <a:alpha val="89800"/>
              </a:srgbClr>
            </a:solidFill>
            <a:ln cap="flat" cmpd="sng" w="12700">
              <a:solidFill>
                <a:srgbClr val="CCD3EA">
                  <a:alpha val="89800"/>
                </a:srgbClr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3750798" y="3019186"/>
              <a:ext cx="6632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25" rIns="45725" tIns="22850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b="0" i="0" lang="e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Hadoop en lugar de mover los datos hacia donde se hace el procesamiento, Hadoop mueve el procesamiento a donde están los datos. </a:t>
              </a:r>
            </a:p>
          </p:txBody>
        </p:sp>
        <p:sp>
          <p:nvSpPr>
            <p:cNvPr id="116" name="Shape 116"/>
            <p:cNvSpPr/>
            <p:nvPr/>
          </p:nvSpPr>
          <p:spPr>
            <a:xfrm>
              <a:off x="0" y="2891632"/>
              <a:ext cx="3750900" cy="917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44779" y="2936410"/>
              <a:ext cx="36612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74300" rIns="74300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Confiable</a:t>
              </a:r>
            </a:p>
          </p:txBody>
        </p:sp>
        <p:sp>
          <p:nvSpPr>
            <p:cNvPr id="118" name="Shape 118"/>
            <p:cNvSpPr/>
            <p:nvPr/>
          </p:nvSpPr>
          <p:spPr>
            <a:xfrm rot="5400000">
              <a:off x="6717933" y="979391"/>
              <a:ext cx="733800" cy="6668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D3EA">
                <a:alpha val="89800"/>
              </a:srgbClr>
            </a:solidFill>
            <a:ln cap="flat" cmpd="sng" w="12700">
              <a:solidFill>
                <a:srgbClr val="CCD3EA">
                  <a:alpha val="89800"/>
                </a:srgbClr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 txBox="1"/>
            <p:nvPr/>
          </p:nvSpPr>
          <p:spPr>
            <a:xfrm>
              <a:off x="3750798" y="3982364"/>
              <a:ext cx="6632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25" rIns="45725" tIns="22850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Noto Sans Symbols"/>
                <a:buChar char="∙"/>
              </a:pPr>
              <a:r>
                <a:rPr b="0" i="0" lang="e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HDFS (almacenamiento de archivos) y MapReduce (infraestructura de programación)</a:t>
              </a:r>
            </a:p>
          </p:txBody>
        </p:sp>
        <p:sp>
          <p:nvSpPr>
            <p:cNvPr id="120" name="Shape 120"/>
            <p:cNvSpPr/>
            <p:nvPr/>
          </p:nvSpPr>
          <p:spPr>
            <a:xfrm>
              <a:off x="0" y="3854810"/>
              <a:ext cx="3750900" cy="9174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44779" y="3899589"/>
              <a:ext cx="36612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150" lIns="74300" rIns="74300" tIns="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 componentes centrales</a:t>
              </a:r>
            </a:p>
          </p:txBody>
        </p:sp>
      </p:grp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200" y="138161"/>
            <a:ext cx="2373274" cy="115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Hadoop - HDFS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458900" y="1151075"/>
            <a:ext cx="8040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 un sistema de ficheros distribuido optimizado para grandes flujos y trabajar con ficheros grandes</a:t>
            </a:r>
            <a:br>
              <a:rPr lang="es"/>
            </a:b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175" y="1686575"/>
            <a:ext cx="5049752" cy="31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200" y="138161"/>
            <a:ext cx="2373274" cy="115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Hadoop - Map/Reduce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762950"/>
            <a:ext cx="84391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200" y="138161"/>
            <a:ext cx="2373274" cy="115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 - Arquitectura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200" y="138161"/>
            <a:ext cx="2373274" cy="11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037" y="1289625"/>
            <a:ext cx="4987930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SPARK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391975" y="1141525"/>
            <a:ext cx="828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Spark es un framework orientado al procesamiento de grandes cantidades de datos. Es un proyecto liderado por Databricks e ideado para reducir los tiempos de ejecución de MapReduce mediante la carga de datos en memoria.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37" y="2049225"/>
            <a:ext cx="60293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